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IBM Plex Sans Medium" panose="020B0603050203000203" pitchFamily="34" charset="0"/>
      <p:regular r:id="rId22"/>
    </p:embeddedFont>
    <p:embeddedFont>
      <p:font typeface="Roboto" panose="02000000000000000000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26" d="100"/>
          <a:sy n="26" d="100"/>
        </p:scale>
        <p:origin x="8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538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Transborder Freight Analysis: Patterns &amp;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 Richmond Tetteh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583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analysis of transborder freight transportation patterns, trade relationships, and economic factors between the United States, Canada, and Mexico.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101478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Top Commodities Transported by Truck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78860" y="25554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590800"/>
            <a:ext cx="8290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Nuclear reactors, boilers, machinery and mechanical appliances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78860" y="35193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530906" y="3554730"/>
            <a:ext cx="46810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Electrical machinery and equipment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7886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4518660"/>
            <a:ext cx="3612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Plastics and articles thereof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78860" y="54472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482590"/>
            <a:ext cx="41831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Vehicles and parts (non-railway)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78860" y="64111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6446520"/>
            <a:ext cx="5610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Optical, photographic, medical instruments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14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Seasonal Patterns in Freight Costs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692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396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2020-2022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88643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 freight charges increased, peaking in 2022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530090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756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2022-2024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24732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Charges dropped in 2023 and continued falling in 2024 (with some exceptions)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280190" y="64550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Recommendation: Review freight charges to ensure business profitability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611" y="545783"/>
            <a:ext cx="767131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Correlations Between Key Metrics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611" y="16618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Findings: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94611" y="2170390"/>
            <a:ext cx="63785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positive correlation between ship weight and freight charges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4611" y="2557343"/>
            <a:ext cx="63785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 positive correlation between ship weight and value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4611" y="2944297"/>
            <a:ext cx="63785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 positive correlation between freight charges and value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1686758"/>
            <a:ext cx="3473291" cy="474047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64874" y="6650474"/>
            <a:ext cx="63785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4611" y="7369850"/>
            <a:ext cx="132411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data points cluster near the origin, suggesting potential for further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566" y="562213"/>
            <a:ext cx="7712869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Country-Specific Packaging Patterns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566" y="2146697"/>
            <a:ext cx="7712869" cy="122682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38426" y="2169557"/>
            <a:ext cx="817840" cy="1181100"/>
          </a:xfrm>
          <a:prstGeom prst="roundRect">
            <a:avLst>
              <a:gd name="adj" fmla="val 396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93934" y="2568416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760696" y="2373987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Canada Exports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760696" y="2816066"/>
            <a:ext cx="664487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containerized (385,169 shipments)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5566" y="3577947"/>
            <a:ext cx="7712869" cy="122682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38426" y="3600807"/>
            <a:ext cx="817840" cy="1181100"/>
          </a:xfrm>
          <a:prstGeom prst="roundRect">
            <a:avLst>
              <a:gd name="adj" fmla="val 396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93934" y="3999667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760696" y="3805238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Canada Imports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760696" y="4247317"/>
            <a:ext cx="664487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non-containerized (236,616 shipments)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15566" y="5009198"/>
            <a:ext cx="7712869" cy="122682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738426" y="5032058"/>
            <a:ext cx="817840" cy="1181100"/>
          </a:xfrm>
          <a:prstGeom prst="roundRect">
            <a:avLst>
              <a:gd name="adj" fmla="val 396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93934" y="5430917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1760696" y="5236488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Mexico Exports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760696" y="5678567"/>
            <a:ext cx="664487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Mostly containerized (296,774) with some non-containerized (13,840)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15566" y="6440448"/>
            <a:ext cx="7712869" cy="122682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738426" y="6463308"/>
            <a:ext cx="817840" cy="1181100"/>
          </a:xfrm>
          <a:prstGeom prst="roundRect">
            <a:avLst>
              <a:gd name="adj" fmla="val 396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993934" y="6862167"/>
            <a:ext cx="30670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1760696" y="6667738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Mexico Imports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1760696" y="7109817"/>
            <a:ext cx="664487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non-containerized (68,705 shipments)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949166"/>
            <a:ext cx="974764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Summary of Key Insights from Analysis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14" y="2066092"/>
            <a:ext cx="544830" cy="5448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714" y="2883337"/>
            <a:ext cx="481607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Truck-Dominant North American Trade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62714" y="3354586"/>
            <a:ext cx="6416278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Transborder freight is overwhelmingly driven by truck transport, with Canada being the primary trade partner for both exports and imports, highlighting the importance of efficient road logistics.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408" y="2066092"/>
            <a:ext cx="544830" cy="5448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1408" y="2883337"/>
            <a:ext cx="405848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Dynamic Freight Cost Landscape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51408" y="3354586"/>
            <a:ext cx="6416278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Freight charges experienced significant fluctuations, peaking in 2022 and declining thereafter, underscoring the need for continuous monitoring and adaptive pricing strategies.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14" y="4945618"/>
            <a:ext cx="544830" cy="5448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2714" y="5762863"/>
            <a:ext cx="437911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Country-Specific Logistics Nuances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62714" y="6234113"/>
            <a:ext cx="6416278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Distinct packaging preferences exist between Canada and Mexico, particularly regarding containerized versus non-containerized shipments, necessitating tailored logistics approaches.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408" y="4945618"/>
            <a:ext cx="544830" cy="5448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1408" y="5762863"/>
            <a:ext cx="495740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Interconnected Metrics &amp; Opportunities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451408" y="6234113"/>
            <a:ext cx="6416278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correlations between ship weight, value, and freight charges suggest deeper analysis can reveal further optimization and cost-saving opportunities across the supply chain.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8066"/>
            <a:ext cx="11865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Recommendations for Business Improvement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30473"/>
            <a:ext cx="4196358" cy="3112889"/>
          </a:xfrm>
          <a:prstGeom prst="roundRect">
            <a:avLst>
              <a:gd name="adj" fmla="val 109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057287"/>
            <a:ext cx="3568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Strategic Cost Management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54770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seasonal freight cost patterns to implement dynamic pricing and shipping strategies, ensuring maximum profitability and competitive rates.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30473"/>
            <a:ext cx="4196358" cy="3112889"/>
          </a:xfrm>
          <a:prstGeom prst="roundRect">
            <a:avLst>
              <a:gd name="adj" fmla="val 109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3776" y="3057287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Optimize Logistics Processes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90203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 packaging methods based on country-specific patterns (e.g., increased containerization for Canada exports) and enhance truck freight efficiency.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30473"/>
            <a:ext cx="4196358" cy="3112889"/>
          </a:xfrm>
          <a:prstGeom prst="roundRect">
            <a:avLst>
              <a:gd name="adj" fmla="val 109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6948" y="3057287"/>
            <a:ext cx="2931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Deepen Data Analytics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54770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further analysis on correlations between ship weight, value, and freight charges to uncover additional cost-saving opportunities and demand insights.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1985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actions can lead to improved operational efficiency and increased profitability in transborder freight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7215"/>
            <a:ext cx="524791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Description of Tools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616" y="1653064"/>
            <a:ext cx="1316116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Initially, Google Colab was chosen for its accessibility and collaborative features. However, the sheer volume and complexity of the transborder freight dataset presented significant challenges, leading to performance limitations.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6" y="2560677"/>
            <a:ext cx="6580584" cy="8396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4523" y="3610213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Google Colab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4523" y="4064079"/>
            <a:ext cx="6160770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data extraction and merging of large CSV files. Ideal for remote collaboration and accessibility.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944523" y="4971693"/>
            <a:ext cx="6160770" cy="1563291"/>
          </a:xfrm>
          <a:prstGeom prst="roundRect">
            <a:avLst>
              <a:gd name="adj" fmla="val 2014"/>
            </a:avLst>
          </a:prstGeom>
          <a:solidFill>
            <a:srgbClr val="FCF2B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30" y="5286494"/>
            <a:ext cx="262295" cy="2099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26632" y="5233988"/>
            <a:ext cx="5268754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Encountered performance issues with very large datasets, leading to slow operations and notebook crashes.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560677"/>
            <a:ext cx="6580584" cy="8396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25107" y="3610213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Jupyter Notebook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7525107" y="4064079"/>
            <a:ext cx="6160770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Transitioned for robust exploratory data analysis (EDA), intensive data cleaning, advanced visualization, and presentation preparation.</a:t>
            </a:r>
            <a:endParaRPr lang="en-US" sz="1650" dirty="0"/>
          </a:p>
        </p:txBody>
      </p:sp>
      <p:sp>
        <p:nvSpPr>
          <p:cNvPr id="13" name="Shape 8"/>
          <p:cNvSpPr/>
          <p:nvPr/>
        </p:nvSpPr>
        <p:spPr>
          <a:xfrm>
            <a:off x="7525107" y="5307449"/>
            <a:ext cx="6160770" cy="1227534"/>
          </a:xfrm>
          <a:prstGeom prst="roundRect">
            <a:avLst>
              <a:gd name="adj" fmla="val 2565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5014" y="5622250"/>
            <a:ext cx="262295" cy="20990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07216" y="5569744"/>
            <a:ext cx="526875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Provided the stability and computational power needed for complex, large-scale data operations.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34616" y="6980992"/>
            <a:ext cx="1316116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adaptive approach ensured that the project could proceed efficiently, leveraging the strengths of each platform for different stages of the data pipeline.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306" y="424577"/>
            <a:ext cx="4913114" cy="482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 Processing Pipeline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40306" y="1215747"/>
            <a:ext cx="13549789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analysis utilized transborder freight data sourced from Thinkific's OneDrive, undergoing a meticulous multi-stage processing pipeline to ensure data integrity and usability.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40306" y="1636395"/>
            <a:ext cx="154305" cy="926425"/>
          </a:xfrm>
          <a:prstGeom prst="roundRect">
            <a:avLst>
              <a:gd name="adj" fmla="val 15010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48916" y="1790700"/>
            <a:ext cx="2006441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Initial Zip File Splitting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848916" y="2124551"/>
            <a:ext cx="13241179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main large zip file was segmented into smaller archives to enhance processing efficiency and reduce runtime.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71882" y="2678549"/>
            <a:ext cx="154305" cy="926425"/>
          </a:xfrm>
          <a:prstGeom prst="roundRect">
            <a:avLst>
              <a:gd name="adj" fmla="val 15010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80492" y="2832854"/>
            <a:ext cx="1930003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Nested Zip Extraction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080492" y="3166705"/>
            <a:ext cx="1300960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automated routine iterated through and extracted content from numerous nested zip files into dedicated directories.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1003459" y="3720703"/>
            <a:ext cx="154305" cy="926425"/>
          </a:xfrm>
          <a:prstGeom prst="roundRect">
            <a:avLst>
              <a:gd name="adj" fmla="val 15010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312069" y="3875008"/>
            <a:ext cx="253162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CSV Identification &amp; Merging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312069" y="4208859"/>
            <a:ext cx="12778026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identified CSV files were loaded into pandas DataFrames and then concatenated into a single, comprehensive dataset.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1235035" y="4762857"/>
            <a:ext cx="154305" cy="926425"/>
          </a:xfrm>
          <a:prstGeom prst="roundRect">
            <a:avLst>
              <a:gd name="adj" fmla="val 15010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543645" y="4917162"/>
            <a:ext cx="2527340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Assessment &amp; Cleaning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543645" y="5251013"/>
            <a:ext cx="12546449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data assessments (shape, dtypes, descriptive statistics) guided extensive cleaning, refining the dataset for analysis.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1003459" y="5805011"/>
            <a:ext cx="154305" cy="926425"/>
          </a:xfrm>
          <a:prstGeom prst="roundRect">
            <a:avLst>
              <a:gd name="adj" fmla="val 15010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312069" y="5959316"/>
            <a:ext cx="1999298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Saving &amp; Cleanup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312069" y="6293167"/>
            <a:ext cx="12778026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consolidated DataFrame was saved as 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combined_data.csv</a:t>
            </a: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followed by the deletion of all intermediate files to optimize storage.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540306" y="6905030"/>
            <a:ext cx="13549789" cy="903089"/>
          </a:xfrm>
          <a:prstGeom prst="roundRect">
            <a:avLst>
              <a:gd name="adj" fmla="val 2565"/>
            </a:avLst>
          </a:prstGeom>
          <a:solidFill>
            <a:srgbClr val="FFD1B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11" y="7138154"/>
            <a:ext cx="193000" cy="154305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041916" y="7097911"/>
            <a:ext cx="12893873" cy="494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was transformed from an initial </a:t>
            </a:r>
            <a:r>
              <a:rPr lang="en-US" sz="12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36.3 million entries</a:t>
            </a: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2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 features</a:t>
            </a: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a refined </a:t>
            </a:r>
            <a:r>
              <a:rPr lang="en-US" sz="12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25.9 million entries</a:t>
            </a: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2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 key features</a:t>
            </a: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focusing on relevant categorical and numeric variables like value, ship weight, and freight charges.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938"/>
            <a:ext cx="6619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Questions Addressed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83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analysis provided answers to my critical questions about transborder freight operations, offering a comprehensive view of patterns and insights: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930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3310" y="2979301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Trade &amp; Country Dominance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08134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the most used trade types and the countries with the highest trade activity.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97930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186482" y="2979301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565696" y="3236595"/>
            <a:ext cx="3326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Merchandise &amp; Packaging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72701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preferred merchandise types and predominant freight packaging methods.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97930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9609653" y="2979301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988868" y="3236595"/>
            <a:ext cx="3110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Transportation Logistics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72701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Examined the most utilized transportation modes and their application across various trade types.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66273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63310" y="566273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42524" y="5920026"/>
            <a:ext cx="3487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Cost &amp; Correlation Insights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42524" y="641044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Uncovered seasonal patterns in freight costs and their correlations with ship weight and value.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66273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398067" y="566273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777282" y="5920026"/>
            <a:ext cx="3358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Country-Specific Nuances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777282" y="641044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packaging and trade type preferences unique to each participating country.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60484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Trade Type Distribution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695,731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6591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Export Transactions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Exports dominated transborder freight activity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56884" y="5171003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304,269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2913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Import Transactions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56884" y="669321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Significantly fewer import transactions recorded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6356"/>
            <a:ext cx="57588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Country Trade Activity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52111"/>
            <a:ext cx="5601176" cy="283488"/>
          </a:xfrm>
          <a:prstGeom prst="roundRect">
            <a:avLst>
              <a:gd name="adj" fmla="val 12002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3552111"/>
            <a:ext cx="3472696" cy="283488"/>
          </a:xfrm>
          <a:prstGeom prst="roundRect">
            <a:avLst>
              <a:gd name="adj" fmla="val 12002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564987" y="3552111"/>
            <a:ext cx="60840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62%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118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Canada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60938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Canada dominated transborder freight activity with 621,269 transactions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552111"/>
            <a:ext cx="5601295" cy="283488"/>
          </a:xfrm>
          <a:prstGeom prst="roundRect">
            <a:avLst>
              <a:gd name="adj" fmla="val 12002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456884" y="3552111"/>
            <a:ext cx="2128480" cy="283488"/>
          </a:xfrm>
          <a:prstGeom prst="roundRect">
            <a:avLst>
              <a:gd name="adj" fmla="val 12002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3228201" y="3552111"/>
            <a:ext cx="60840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38%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118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Mexico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609386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Mexico recorded 378,731 transactions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5903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Canada remains the primary trade partner for transborder freight transportation.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14423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Merchandise &amp; Packaging Analysis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1752481"/>
            <a:ext cx="6342102" cy="1831538"/>
          </a:xfrm>
          <a:prstGeom prst="roundRect">
            <a:avLst>
              <a:gd name="adj" fmla="val 1689"/>
            </a:avLst>
          </a:prstGeom>
          <a:solidFill>
            <a:srgbClr val="FFFFFF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50595" y="198143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Merchandise Origin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50595" y="2509718"/>
            <a:ext cx="588418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Domestically produced: 762,928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50595" y="3025140"/>
            <a:ext cx="588418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Foreign produced: 237,072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1638" y="3790117"/>
            <a:ext cx="6342102" cy="1831538"/>
          </a:xfrm>
          <a:prstGeom prst="roundRect">
            <a:avLst>
              <a:gd name="adj" fmla="val 1689"/>
            </a:avLst>
          </a:prstGeom>
          <a:solidFill>
            <a:srgbClr val="FFFFFF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50595" y="401907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Packaging Method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50595" y="4547354"/>
            <a:ext cx="588418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Non-containerized: 602,515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50595" y="5062776"/>
            <a:ext cx="588418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Containerized: 397,485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Transportation Types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Trucks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433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704,757 shipments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044904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Second most common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044904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Rail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Third most common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304473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Mail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7690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465 shipments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304473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Trucks overwhelmingly dominate transborder freight transportation.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16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Transportation by Trade 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493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Almost all transportation modes were used primarily for exports rather than imports, with one exception: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330303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4674394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613791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Foreign Trade Zones (FTZs) were exclusively used for imports with zero export activity.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9121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Trucks remained dominant with 502,772 export shipments versus 201,985 import shipments.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1007</Words>
  <Application>Microsoft Office PowerPoint</Application>
  <PresentationFormat>Custom</PresentationFormat>
  <Paragraphs>141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Roboto</vt:lpstr>
      <vt:lpstr>Consolas</vt:lpstr>
      <vt:lpstr>Arial</vt:lpstr>
      <vt:lpstr>IBM Plex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Richmond Samuel Tetteh</dc:creator>
  <cp:lastModifiedBy>Richmond Samuel Tetteh</cp:lastModifiedBy>
  <cp:revision>3</cp:revision>
  <dcterms:created xsi:type="dcterms:W3CDTF">2025-07-27T14:16:44Z</dcterms:created>
  <dcterms:modified xsi:type="dcterms:W3CDTF">2025-07-27T14:37:33Z</dcterms:modified>
</cp:coreProperties>
</file>